
<file path=[Content_Types].xml><?xml version="1.0" encoding="utf-8"?>
<Types xmlns="http://schemas.openxmlformats.org/package/2006/content-types"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2" r:id="rId1"/>
  </p:sldMasterIdLst>
  <p:handoutMasterIdLst>
    <p:handoutMasterId r:id="rId8"/>
  </p:handoutMasterIdLst>
  <p:sldIdLst>
    <p:sldId id="261" r:id="rId2"/>
    <p:sldId id="256" r:id="rId3"/>
    <p:sldId id="260" r:id="rId4"/>
    <p:sldId id="257" r:id="rId5"/>
    <p:sldId id="258" r:id="rId6"/>
    <p:sldId id="259" r:id="rId7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Анастасия Лацько" initials="АЛ" lastIdx="1" clrIdx="0">
    <p:extLst>
      <p:ext uri="{19B8F6BF-5375-455C-9EA6-DF929625EA0E}">
        <p15:presenceInfo xmlns:p15="http://schemas.microsoft.com/office/powerpoint/2012/main" userId="dfa84904c4ddc84b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333CC"/>
    <a:srgbClr val="1FD11F"/>
    <a:srgbClr val="2D1BD7"/>
    <a:srgbClr val="FFFF00"/>
    <a:srgbClr val="66FF66"/>
    <a:srgbClr val="9933FF"/>
    <a:srgbClr val="E2608E"/>
    <a:srgbClr val="914CF6"/>
    <a:srgbClr val="000099"/>
    <a:srgbClr val="99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80" d="100"/>
          <a:sy n="80" d="100"/>
        </p:scale>
        <p:origin x="754" y="5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4" d="100"/>
          <a:sy n="64" d="100"/>
        </p:scale>
        <p:origin x="3192" y="77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>
            <a:extLst>
              <a:ext uri="{FF2B5EF4-FFF2-40B4-BE49-F238E27FC236}">
                <a16:creationId xmlns:a16="http://schemas.microsoft.com/office/drawing/2014/main" id="{90CA0362-C3E2-4BAE-9A61-977EDC1AD35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C2FF720E-1631-4702-A015-8B8CAFEFF0F4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E9BCC2-64D2-4739-8AED-8845D02A5773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FC978E8A-D683-41B9-948E-D456ADEC66B8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6E254092-54A2-4B66-B8D8-D6C0DD64842D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02C29F-9204-49B0-9A7C-09B4CD22E88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6107224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1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4" name="Group 3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61708" y="2091263"/>
            <a:ext cx="9068586" cy="2590800"/>
          </a:xfrm>
        </p:spPr>
        <p:txBody>
          <a:bodyPr tIns="45720" bIns="45720" anchor="ctr">
            <a:noAutofit/>
          </a:bodyPr>
          <a:lstStyle>
            <a:lvl1pPr algn="ctr">
              <a:lnSpc>
                <a:spcPct val="83000"/>
              </a:lnSpc>
              <a:defRPr lang="en-US" sz="72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62100" y="4682062"/>
            <a:ext cx="9070848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600" spc="80" baseline="0">
                <a:solidFill>
                  <a:schemeClr val="tx1"/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5"/>
            <a:ext cx="1554480" cy="527213"/>
          </a:xfrm>
        </p:spPr>
        <p:txBody>
          <a:bodyPr/>
          <a:lstStyle>
            <a:lvl1pPr algn="ctr">
              <a:defRPr sz="1300" spc="0" baseline="0">
                <a:solidFill>
                  <a:schemeClr val="tx1"/>
                </a:solidFill>
                <a:latin typeface="+mn-lt"/>
              </a:defRPr>
            </a:lvl1pPr>
          </a:lstStyle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453896" y="5211060"/>
            <a:ext cx="5905500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19" y="5212080"/>
            <a:ext cx="2111881" cy="228600"/>
          </a:xfrm>
        </p:spPr>
        <p:txBody>
          <a:bodyPr/>
          <a:lstStyle>
            <a:lvl1pPr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0235259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733169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1600" y="762000"/>
            <a:ext cx="2362200" cy="5257800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762000"/>
            <a:ext cx="8077200" cy="525780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988966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093738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blipFill dpi="0" rotWithShape="1">
            <a:blip r:embed="rId2" cstate="print">
              <a:alphaModFix amt="45000"/>
              <a:duotone>
                <a:schemeClr val="accent2">
                  <a:shade val="45000"/>
                  <a:satMod val="135000"/>
                </a:schemeClr>
                <a:prstClr val="white"/>
              </a:duotone>
            </a:blip>
            <a:srcRect/>
            <a:tile tx="-44450" ty="38100" sx="85000" sy="85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0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31" name="Group 30"/>
          <p:cNvGrpSpPr/>
          <p:nvPr/>
        </p:nvGrpSpPr>
        <p:grpSpPr>
          <a:xfrm>
            <a:off x="5250180" y="1267730"/>
            <a:ext cx="1691640" cy="645295"/>
            <a:chOff x="5318306" y="1386268"/>
            <a:chExt cx="1567331" cy="645295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5318306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6885637" y="1386268"/>
              <a:ext cx="0" cy="64008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5318306" y="2031563"/>
              <a:ext cx="1567331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chemeClr val="tx1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63623" y="2094309"/>
            <a:ext cx="9070848" cy="2587752"/>
          </a:xfrm>
        </p:spPr>
        <p:txBody>
          <a:bodyPr anchor="ctr">
            <a:noAutofit/>
          </a:bodyPr>
          <a:lstStyle>
            <a:lvl1pPr algn="ctr">
              <a:lnSpc>
                <a:spcPct val="83000"/>
              </a:lnSpc>
              <a:defRPr lang="en-US" sz="72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63624" y="4682062"/>
            <a:ext cx="9070848" cy="4572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>
                <a:solidFill>
                  <a:schemeClr val="tx1"/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21808" y="1344502"/>
            <a:ext cx="1554480" cy="530352"/>
          </a:xfrm>
        </p:spPr>
        <p:txBody>
          <a:bodyPr/>
          <a:lstStyle>
            <a:lvl1pPr algn="ctr">
              <a:defRPr lang="en-US" sz="1300" kern="1200" spc="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</a:lstStyle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453553" y="5211060"/>
            <a:ext cx="5907024" cy="228600"/>
          </a:xfrm>
        </p:spPr>
        <p:txBody>
          <a:bodyPr/>
          <a:lstStyle>
            <a:lvl1pPr algn="l">
              <a:defRPr/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211060"/>
            <a:ext cx="2112264" cy="228600"/>
          </a:xfrm>
        </p:spPr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5422632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70320" y="2103120"/>
            <a:ext cx="475488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537756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  <a:latin typeface="+mn-lt"/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55898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73368" y="2074334"/>
            <a:ext cx="4754880" cy="640080"/>
          </a:xfrm>
        </p:spPr>
        <p:txBody>
          <a:bodyPr anchor="ctr">
            <a:normAutofit/>
          </a:bodyPr>
          <a:lstStyle>
            <a:lvl1pPr marL="0" indent="0" algn="ctr">
              <a:spcBef>
                <a:spcPts val="0"/>
              </a:spcBef>
              <a:buNone/>
              <a:defRPr sz="1900" b="0">
                <a:solidFill>
                  <a:schemeClr val="tx2"/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73368" y="2756581"/>
            <a:ext cx="4754880" cy="32004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747389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763552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858848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/>
          <p:nvPr/>
        </p:nvSpPr>
        <p:spPr>
          <a:xfrm>
            <a:off x="245529" y="237744"/>
            <a:ext cx="8531352" cy="6382512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5" name="Rectangle 14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7392"/>
            <a:ext cx="2430780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2800" b="0" kern="1200" cap="none" spc="0" baseline="0" dirty="0">
                <a:solidFill>
                  <a:srgbClr val="FFFFFF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7772400" cy="533400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0780" cy="35052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r">
              <a:defRPr/>
            </a:lvl1pPr>
          </a:lstStyle>
          <a:p>
            <a:endParaRPr lang="en-GB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3677" y="6223002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2" name="Rectangle 11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759088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/>
          <p:nvPr/>
        </p:nvSpPr>
        <p:spPr>
          <a:xfrm>
            <a:off x="9020386" y="237744"/>
            <a:ext cx="2926080" cy="638251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6400" y="603504"/>
            <a:ext cx="2432304" cy="1645920"/>
          </a:xfrm>
        </p:spPr>
        <p:txBody>
          <a:bodyPr anchor="b">
            <a:noAutofit/>
          </a:bodyPr>
          <a:lstStyle>
            <a:lvl1pPr algn="l">
              <a:defRPr sz="2800" b="0">
                <a:solidFill>
                  <a:srgbClr val="FFFFFF"/>
                </a:solidFill>
                <a:latin typeface="+mj-lt"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8531352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296400" y="2286000"/>
            <a:ext cx="2432304" cy="3502152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marL="0" algn="r" defTabSz="914400" rtl="0" eaLnBrk="1" latinLnBrk="0" hangingPunct="1">
              <a:defRPr lang="en-US" sz="1000" kern="1200" dirty="0">
                <a:solidFill>
                  <a:srgbClr val="FFFFFF"/>
                </a:solidFill>
                <a:effectLst>
                  <a:outerShdw blurRad="1270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227064"/>
            <a:ext cx="1463040" cy="274320"/>
          </a:xfrm>
        </p:spPr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0" name="Rectangle 9"/>
          <p:cNvSpPr/>
          <p:nvPr/>
        </p:nvSpPr>
        <p:spPr>
          <a:xfrm>
            <a:off x="9157546" y="374904"/>
            <a:ext cx="2651760" cy="6108192"/>
          </a:xfrm>
          <a:prstGeom prst="rect">
            <a:avLst/>
          </a:prstGeom>
          <a:noFill/>
          <a:ln w="6350" cap="sq">
            <a:solidFill>
              <a:srgbClr val="FFFFFF"/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8382363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2"/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9319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4320" y="6307672"/>
            <a:ext cx="274320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40DFC6C8-1909-465D-AC1C-F5D3AE7E6271}" type="datetimeFigureOut">
              <a:rPr lang="en-GB" smtClean="0"/>
              <a:pPr/>
              <a:t>18/06/2026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89960" y="6307672"/>
            <a:ext cx="521208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469880" y="6307672"/>
            <a:ext cx="1463040" cy="27432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5800466-9EEA-4DBF-BB9B-DD93C5E17C9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444254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80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0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13" Type="http://schemas.openxmlformats.org/officeDocument/2006/relationships/image" Target="../media/image15.png"/><Relationship Id="rId3" Type="http://schemas.openxmlformats.org/officeDocument/2006/relationships/image" Target="../media/image6.jpeg"/><Relationship Id="rId7" Type="http://schemas.microsoft.com/office/2007/relationships/hdphoto" Target="../media/hdphoto1.wdp"/><Relationship Id="rId12" Type="http://schemas.openxmlformats.org/officeDocument/2006/relationships/image" Target="../media/image1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13.jpeg"/><Relationship Id="rId5" Type="http://schemas.openxmlformats.org/officeDocument/2006/relationships/image" Target="../media/image8.jpeg"/><Relationship Id="rId15" Type="http://schemas.openxmlformats.org/officeDocument/2006/relationships/image" Target="../media/image17.gif"/><Relationship Id="rId10" Type="http://schemas.openxmlformats.org/officeDocument/2006/relationships/image" Target="../media/image12.jpeg"/><Relationship Id="rId4" Type="http://schemas.openxmlformats.org/officeDocument/2006/relationships/image" Target="../media/image7.jpeg"/><Relationship Id="rId9" Type="http://schemas.openxmlformats.org/officeDocument/2006/relationships/image" Target="../media/image11.png"/><Relationship Id="rId14" Type="http://schemas.openxmlformats.org/officeDocument/2006/relationships/image" Target="../media/image16.gif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9.png"/><Relationship Id="rId7" Type="http://schemas.openxmlformats.org/officeDocument/2006/relationships/image" Target="../media/image22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5" Type="http://schemas.openxmlformats.org/officeDocument/2006/relationships/image" Target="../media/image20.jpeg"/><Relationship Id="rId10" Type="http://schemas.openxmlformats.org/officeDocument/2006/relationships/image" Target="../media/image25.gif"/><Relationship Id="rId4" Type="http://schemas.microsoft.com/office/2007/relationships/hdphoto" Target="../media/hdphoto2.wdp"/><Relationship Id="rId9" Type="http://schemas.openxmlformats.org/officeDocument/2006/relationships/image" Target="../media/image24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png"/><Relationship Id="rId2" Type="http://schemas.openxmlformats.org/officeDocument/2006/relationships/image" Target="../media/image26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jpeg"/><Relationship Id="rId4" Type="http://schemas.openxmlformats.org/officeDocument/2006/relationships/image" Target="../media/image28.jpeg"/><Relationship Id="rId9" Type="http://schemas.openxmlformats.org/officeDocument/2006/relationships/image" Target="../media/image3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jpeg"/><Relationship Id="rId7" Type="http://schemas.openxmlformats.org/officeDocument/2006/relationships/image" Target="../media/image40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jpeg"/><Relationship Id="rId11" Type="http://schemas.openxmlformats.org/officeDocument/2006/relationships/image" Target="../media/image44.jpeg"/><Relationship Id="rId5" Type="http://schemas.openxmlformats.org/officeDocument/2006/relationships/image" Target="../media/image38.jpeg"/><Relationship Id="rId10" Type="http://schemas.openxmlformats.org/officeDocument/2006/relationships/image" Target="../media/image43.jpeg"/><Relationship Id="rId4" Type="http://schemas.openxmlformats.org/officeDocument/2006/relationships/image" Target="../media/image37.png"/><Relationship Id="rId9" Type="http://schemas.openxmlformats.org/officeDocument/2006/relationships/image" Target="../media/image4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7" Type="http://schemas.openxmlformats.org/officeDocument/2006/relationships/image" Target="../media/image50.pn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jpeg"/><Relationship Id="rId5" Type="http://schemas.openxmlformats.org/officeDocument/2006/relationships/image" Target="../media/image48.jpeg"/><Relationship Id="rId4" Type="http://schemas.openxmlformats.org/officeDocument/2006/relationships/image" Target="../media/image4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школа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74321" y="139970"/>
            <a:ext cx="11420856" cy="23197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109093" y="308977"/>
            <a:ext cx="10350911" cy="2616101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4000" b="1" dirty="0" err="1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Ebrima" pitchFamily="2" charset="0"/>
                <a:cs typeface="Ebrima" pitchFamily="2" charset="0"/>
              </a:rPr>
              <a:t>Звіт</a:t>
            </a:r>
            <a:r>
              <a:rPr lang="ru-RU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Ebrima" pitchFamily="2" charset="0"/>
                <a:cs typeface="Ebrima" pitchFamily="2" charset="0"/>
              </a:rPr>
              <a:t> директора </a:t>
            </a:r>
          </a:p>
          <a:p>
            <a:pPr algn="ctr"/>
            <a:r>
              <a:rPr lang="uk-UA" sz="4000" b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228600">
                    <a:schemeClr val="accent5">
                      <a:satMod val="175000"/>
                      <a:alpha val="40000"/>
                    </a:schemeClr>
                  </a:glow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  <a:ea typeface="Ebrima" pitchFamily="2" charset="0"/>
                <a:cs typeface="Ebrima" pitchFamily="2" charset="0"/>
              </a:rPr>
              <a:t>Андріївського ліцею №2</a:t>
            </a:r>
            <a:br>
              <a:rPr lang="uk-UA" sz="5400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r>
              <a:rPr lang="uk-UA" sz="28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 Narrow" pitchFamily="34" charset="0"/>
              </a:rPr>
              <a:t>Донецької селищної ради Ізюмського району Харківської області</a:t>
            </a:r>
          </a:p>
          <a:p>
            <a:pPr algn="ctr"/>
            <a:r>
              <a:rPr lang="uk-UA" sz="2800" b="1" dirty="0">
                <a:solidFill>
                  <a:srgbClr val="FFFF00"/>
                </a:solidFill>
                <a:effectLst>
                  <a:glow rad="2286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Script" panose="030B0504020000000003" pitchFamily="66" charset="0"/>
              </a:rPr>
              <a:t>за 2025-2026 навчальний рік</a:t>
            </a:r>
            <a:endParaRPr lang="en-GB" sz="2800" b="1" dirty="0">
              <a:solidFill>
                <a:srgbClr val="FFFF00"/>
              </a:solidFill>
              <a:effectLst>
                <a:glow rad="228600">
                  <a:schemeClr val="accent3">
                    <a:satMod val="175000"/>
                    <a:alpha val="40000"/>
                  </a:schemeClr>
                </a:glow>
              </a:effectLst>
              <a:latin typeface="Segoe Script" panose="030B0504020000000003" pitchFamily="66" charset="0"/>
            </a:endParaRPr>
          </a:p>
          <a:p>
            <a:pPr algn="ctr"/>
            <a:endParaRPr lang="ru-RU" sz="2800" b="1" i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 Narrow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941917" y="2920201"/>
            <a:ext cx="4718219" cy="35394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Андріївський ліцей №2 Донецької селищної ради  Ізюмського  району Харківської області знаходиться у комунальній власності Донецької територіальної громади, що здійснює освітню діяльність на трьох рівнях (початкової, базової та профільної середньої) освіти.  Освітній процес відбувався в одну зміну. Будівля  ліцею збудована в 1962 році і розташована на земельній ділянці площею 2,1234 га. Юридична адреса загальноосвітнього навчального закладу: 64220, сел. </a:t>
            </a:r>
            <a:r>
              <a:rPr lang="uk-UA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Андріївка</a:t>
            </a: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Ізюмський р-н, Харківська область, вул. Шевченка, б.1,  тел. 066553572. </a:t>
            </a:r>
          </a:p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У 2025-2026 </a:t>
            </a:r>
            <a:r>
              <a:rPr lang="uk-UA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н.р</a:t>
            </a: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ea typeface="Calibri" pitchFamily="34" charset="0"/>
                <a:cs typeface="Times New Roman" pitchFamily="18" charset="0"/>
              </a:rPr>
              <a:t>. в ліцеї навчалось 230 учнів та функціонувало 12 класів:  </a:t>
            </a:r>
            <a:endParaRPr lang="ru-RU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1-4 класи - 80 учнів (4 класи), 5-9 </a:t>
            </a:r>
            <a:r>
              <a:rPr lang="uk-UA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класи</a:t>
            </a: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– 116 учні (6 класів), 10-11 класи (2 </a:t>
            </a:r>
            <a:r>
              <a:rPr lang="uk-UA" sz="14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класи</a:t>
            </a:r>
            <a:r>
              <a:rPr lang="uk-UA" sz="14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 – 34 учнів. Середня наповнюваність класів – 19 дітей.</a:t>
            </a:r>
            <a:endParaRPr lang="ru-RU" sz="14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304835" y="2779776"/>
            <a:ext cx="5426917" cy="391491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indent="-285750" algn="just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·"/>
            </a:pP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Реалізація основних положень Закону України "Про освіту", Закону України "Про повну загальну середню освіту", Концепції Нової української школи, Державного стандарту початкової освіти, доктрини розвитку освіти, Концепції національно-патріотичного виховання дітей та молоді; </a:t>
            </a:r>
            <a:endParaRPr lang="en-GB" sz="1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>
              <a:lnSpc>
                <a:spcPct val="115000"/>
              </a:lnSpc>
              <a:spcBef>
                <a:spcPts val="0"/>
              </a:spcBef>
            </a:pP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  <a:sym typeface="Symbol" panose="05050102010706020507" pitchFamily="18" charset="2"/>
              </a:rPr>
              <a:t></a:t>
            </a: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гарантування безпечні умови здійснення освітнього процесу     під час воєнного стану; </a:t>
            </a:r>
            <a:endParaRPr lang="en-GB" sz="1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 indent="-285750" algn="just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·"/>
            </a:pP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модернізація структури методичної роботи ліцею з метою створення умов для успішного оволодіння педагогами теорії та практики новітніх освітніх технологій; </a:t>
            </a:r>
          </a:p>
          <a:p>
            <a:pPr indent="-285750" algn="just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·"/>
            </a:pP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підвищення якості освіти через поглиблення змісту загальноосвітньої підготовки за допомогою організації профільного </a:t>
            </a:r>
            <a:r>
              <a:rPr lang="uk-UA" sz="1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компетентнісно-зорієнтованого</a:t>
            </a: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навчання учнів;</a:t>
            </a:r>
          </a:p>
          <a:p>
            <a:pPr indent="-285750" algn="just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·"/>
            </a:pP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проведення національно-патріотичного виховання учнів через впровадження соціально-освітніх </a:t>
            </a:r>
            <a:r>
              <a:rPr lang="uk-UA" sz="1200" b="1" dirty="0" err="1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проєктів</a:t>
            </a: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краєзнавчого, патріотичного, екологічного та соціального спрямування, формування активної життєвої позиції, виховання національної гордості, сімейних та державних традицій;</a:t>
            </a:r>
          </a:p>
          <a:p>
            <a:pPr indent="-285750" algn="just">
              <a:lnSpc>
                <a:spcPct val="115000"/>
              </a:lnSpc>
              <a:spcBef>
                <a:spcPts val="0"/>
              </a:spcBef>
              <a:buFont typeface="Symbol" panose="05050102010706020507" pitchFamily="18" charset="2"/>
              <a:buChar char="·"/>
            </a:pPr>
            <a:r>
              <a:rPr lang="uk-UA" sz="1200" b="1" dirty="0">
                <a:ln w="1905"/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формування громадянської активності учнів тощо</a:t>
            </a:r>
            <a:endParaRPr lang="en-GB" sz="1200" b="1" dirty="0">
              <a:ln w="1905"/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070835" y="2427839"/>
            <a:ext cx="5591595" cy="461665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Chevron">
              <a:avLst/>
            </a:prstTxWarp>
            <a:spAutoFit/>
          </a:bodyPr>
          <a:lstStyle/>
          <a:p>
            <a:pPr algn="ctr"/>
            <a:r>
              <a:rPr lang="uk-UA" sz="2400" b="1" dirty="0" err="1">
                <a:ln>
                  <a:solidFill>
                    <a:srgbClr val="FFFF00"/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Script" panose="030B0504020000000003" pitchFamily="66" charset="0"/>
              </a:rPr>
              <a:t>Пріорітетні</a:t>
            </a:r>
            <a:r>
              <a:rPr lang="uk-UA" sz="2400" b="1" dirty="0">
                <a:ln>
                  <a:solidFill>
                    <a:srgbClr val="FFFF00"/>
                  </a:solidFill>
                </a:ln>
                <a:effectLst>
                  <a:glow rad="101600">
                    <a:schemeClr val="accent3">
                      <a:satMod val="175000"/>
                      <a:alpha val="40000"/>
                    </a:schemeClr>
                  </a:glow>
                </a:effectLst>
                <a:latin typeface="Segoe Script" panose="030B0504020000000003" pitchFamily="66" charset="0"/>
              </a:rPr>
              <a:t> напрями роботи</a:t>
            </a:r>
            <a:endParaRPr lang="ru-RU" sz="2400" b="1" cap="all" spc="0" dirty="0">
              <a:ln>
                <a:solidFill>
                  <a:srgbClr val="FFFF00"/>
                </a:solidFill>
              </a:ln>
              <a:effectLst>
                <a:glow rad="101600">
                  <a:schemeClr val="accent3">
                    <a:satMod val="175000"/>
                    <a:alpha val="40000"/>
                  </a:schemeClr>
                </a:glow>
              </a:effectLst>
            </a:endParaRPr>
          </a:p>
        </p:txBody>
      </p:sp>
      <p:pic>
        <p:nvPicPr>
          <p:cNvPr id="9" name="Рисунок 8" descr="Рисунок1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3504" y="146229"/>
            <a:ext cx="1641436" cy="129852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 cstate="print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E0F30122-A73D-431C-BB27-BD36E4E489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889" y="1466525"/>
            <a:ext cx="1784911" cy="2379881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0000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64105750-142D-41BA-8D72-3A442D9609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525" y="1361014"/>
            <a:ext cx="1784911" cy="2379881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2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57A88D5F-A304-4D38-B749-BB36BC583E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035" y="1480732"/>
            <a:ext cx="1747215" cy="2319954"/>
          </a:xfrm>
          <a:prstGeom prst="roundRect">
            <a:avLst>
              <a:gd name="adj" fmla="val 11111"/>
            </a:avLst>
          </a:prstGeom>
          <a:ln w="190500" cap="rnd">
            <a:solidFill>
              <a:schemeClr val="accent1">
                <a:lumMod val="60000"/>
                <a:lumOff val="40000"/>
              </a:schemeClr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61417444-7FA2-4848-AD91-4DB13FF0D62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400" l="33700" r="65200">
                        <a14:foregroundMark x1="50400" y1="56300" x2="60700" y2="90500"/>
                        <a14:foregroundMark x1="60700" y1="90500" x2="42700" y2="71000"/>
                        <a14:foregroundMark x1="42700" y1="71000" x2="59100" y2="96400"/>
                        <a14:foregroundMark x1="59100" y1="96400" x2="49500" y2="83000"/>
                        <a14:foregroundMark x1="57400" y1="84400" x2="42000" y2="80600"/>
                        <a14:foregroundMark x1="43000" y1="83900" x2="36900" y2="76400"/>
                        <a14:foregroundMark x1="40400" y1="81700" x2="36600" y2="91500"/>
                        <a14:foregroundMark x1="50600" y1="94700" x2="35600" y2="94000"/>
                        <a14:foregroundMark x1="43200" y1="91900" x2="48400" y2="91600"/>
                      </a14:backgroundRemoval>
                    </a14:imgEffect>
                  </a14:imgLayer>
                </a14:imgProps>
              </a:ext>
            </a:extLst>
          </a:blip>
          <a:srcRect l="29764" r="30814"/>
          <a:stretch/>
        </p:blipFill>
        <p:spPr>
          <a:xfrm rot="838215">
            <a:off x="6315322" y="3009917"/>
            <a:ext cx="340467" cy="875771"/>
          </a:xfrm>
          <a:prstGeom prst="rect">
            <a:avLst/>
          </a:prstGeo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65C2149-766A-4926-8C91-EEC2DEFE940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400" l="33700" r="65200">
                        <a14:foregroundMark x1="50400" y1="56300" x2="60700" y2="90500"/>
                        <a14:foregroundMark x1="60700" y1="90500" x2="42700" y2="71000"/>
                        <a14:foregroundMark x1="42700" y1="71000" x2="59100" y2="96400"/>
                        <a14:foregroundMark x1="59100" y1="96400" x2="49500" y2="83000"/>
                        <a14:foregroundMark x1="57400" y1="84400" x2="42000" y2="80600"/>
                        <a14:foregroundMark x1="43000" y1="83900" x2="36900" y2="76400"/>
                        <a14:foregroundMark x1="40400" y1="81700" x2="36600" y2="91500"/>
                        <a14:foregroundMark x1="50600" y1="94700" x2="35600" y2="94000"/>
                        <a14:foregroundMark x1="43200" y1="91900" x2="48400" y2="91600"/>
                      </a14:backgroundRemoval>
                    </a14:imgEffect>
                  </a14:imgLayer>
                </a14:imgProps>
              </a:ext>
            </a:extLst>
          </a:blip>
          <a:srcRect l="29764" r="30814"/>
          <a:stretch/>
        </p:blipFill>
        <p:spPr>
          <a:xfrm rot="1098489">
            <a:off x="2757869" y="3148626"/>
            <a:ext cx="331977" cy="761166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A9F80348-1A35-4A0F-9527-CAF355430EBC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400" l="33700" r="65200">
                        <a14:foregroundMark x1="50400" y1="56300" x2="60700" y2="90500"/>
                        <a14:foregroundMark x1="60700" y1="90500" x2="42700" y2="71000"/>
                        <a14:foregroundMark x1="42700" y1="71000" x2="59100" y2="96400"/>
                        <a14:foregroundMark x1="59100" y1="96400" x2="49500" y2="83000"/>
                        <a14:foregroundMark x1="57400" y1="84400" x2="42000" y2="80600"/>
                        <a14:foregroundMark x1="43000" y1="83900" x2="36900" y2="76400"/>
                        <a14:foregroundMark x1="40400" y1="81700" x2="36600" y2="91500"/>
                        <a14:foregroundMark x1="50600" y1="94700" x2="35600" y2="94000"/>
                        <a14:foregroundMark x1="43200" y1="91900" x2="48400" y2="91600"/>
                      </a14:backgroundRemoval>
                    </a14:imgEffect>
                  </a14:imgLayer>
                </a14:imgProps>
              </a:ext>
            </a:extLst>
          </a:blip>
          <a:srcRect l="29764" r="30814"/>
          <a:stretch/>
        </p:blipFill>
        <p:spPr>
          <a:xfrm rot="1020307">
            <a:off x="10223630" y="3126433"/>
            <a:ext cx="320969" cy="825617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D9DA981C-AFE5-4FA2-B20A-911907C3D1F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2608" y="3981424"/>
            <a:ext cx="1935005" cy="2678639"/>
          </a:xfrm>
          <a:prstGeom prst="rect">
            <a:avLst/>
          </a:prstGeom>
          <a:ln w="127000" cap="rnd">
            <a:solidFill>
              <a:schemeClr val="accent5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EFFFCDCD-E4A5-426C-9CC8-611E5869F66F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48" t="10599" r="6602"/>
          <a:stretch/>
        </p:blipFill>
        <p:spPr>
          <a:xfrm>
            <a:off x="5499327" y="4027864"/>
            <a:ext cx="1712109" cy="259504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9933FF"/>
            </a:solidFill>
            <a:miter lim="800000"/>
          </a:ln>
          <a:effectLst>
            <a:glow rad="139700">
              <a:schemeClr val="accent5">
                <a:satMod val="175000"/>
                <a:alpha val="40000"/>
              </a:schemeClr>
            </a:glow>
            <a:outerShdw blurRad="50800" dist="38100" dir="18900000" algn="bl" rotWithShape="0">
              <a:prstClr val="black">
                <a:alpha val="4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CC773066-1565-46AF-BC70-FC589683F9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979" y="4055296"/>
            <a:ext cx="1911886" cy="2549181"/>
          </a:xfrm>
          <a:prstGeom prst="rect">
            <a:avLst/>
          </a:prstGeom>
          <a:ln w="130175" cap="sq" cmpd="thickThin">
            <a:solidFill>
              <a:srgbClr val="E2608E"/>
            </a:solidFill>
            <a:prstDash val="lgDash"/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CC30B90F-454E-4E5C-ABA1-F62D5DDF1B9B}"/>
              </a:ext>
            </a:extLst>
          </p:cNvPr>
          <p:cNvSpPr txBox="1"/>
          <p:nvPr/>
        </p:nvSpPr>
        <p:spPr>
          <a:xfrm>
            <a:off x="2841662" y="5903190"/>
            <a:ext cx="41210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🥇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5B680D5-3FA3-4A50-9CC4-354C9782920C}"/>
              </a:ext>
            </a:extLst>
          </p:cNvPr>
          <p:cNvSpPr txBox="1"/>
          <p:nvPr/>
        </p:nvSpPr>
        <p:spPr>
          <a:xfrm rot="678971">
            <a:off x="5718928" y="3595965"/>
            <a:ext cx="59531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🎊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883177CB-5DA2-4963-83FD-B4B98CFCB673}"/>
              </a:ext>
            </a:extLst>
          </p:cNvPr>
          <p:cNvSpPr txBox="1"/>
          <p:nvPr/>
        </p:nvSpPr>
        <p:spPr>
          <a:xfrm>
            <a:off x="10558140" y="5875758"/>
            <a:ext cx="6295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4000" dirty="0"/>
              <a:t>✨</a:t>
            </a:r>
          </a:p>
        </p:txBody>
      </p:sp>
      <p:sp>
        <p:nvSpPr>
          <p:cNvPr id="18" name="Прямоугольник 17"/>
          <p:cNvSpPr/>
          <p:nvPr/>
        </p:nvSpPr>
        <p:spPr>
          <a:xfrm>
            <a:off x="2874040" y="0"/>
            <a:ext cx="5785558" cy="923330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InflateTop">
              <a:avLst/>
            </a:prstTxWarp>
            <a:spAutoFit/>
          </a:bodyPr>
          <a:lstStyle/>
          <a:p>
            <a:pPr algn="ctr"/>
            <a:r>
              <a:rPr lang="ru-RU" sz="5400" b="1" cap="none" spc="0" dirty="0">
                <a:ln w="24500" cmpd="dbl">
                  <a:solidFill>
                    <a:srgbClr val="FFFF00"/>
                  </a:solidFill>
                  <a:prstDash val="solid"/>
                  <a:miter lim="800000"/>
                </a:ln>
                <a:solidFill>
                  <a:srgbClr val="3333CC"/>
                </a:solidFill>
                <a:effectLst>
                  <a:glow rad="228600">
                    <a:schemeClr val="accent4">
                      <a:satMod val="175000"/>
                      <a:alpha val="40000"/>
                    </a:schemeClr>
                  </a:glow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</a:rPr>
              <a:t>НАША ГОРДІСТЬ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758952" y="3008376"/>
            <a:ext cx="22653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Савченко Альбіна</a:t>
            </a:r>
          </a:p>
          <a:p>
            <a:r>
              <a:rPr lang="uk-UA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      9 клас</a:t>
            </a:r>
            <a:endParaRPr lang="ru-RU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8714232" y="2916936"/>
            <a:ext cx="20489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Бережна Софія</a:t>
            </a:r>
          </a:p>
          <a:p>
            <a:r>
              <a:rPr lang="uk-UA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     9 клас</a:t>
            </a:r>
            <a:endParaRPr lang="ru-RU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8951587" y="5845469"/>
            <a:ext cx="231666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000" dirty="0" err="1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Шендрик</a:t>
            </a:r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Поліна</a:t>
            </a:r>
          </a:p>
          <a:p>
            <a:r>
              <a:rPr lang="uk-UA" sz="2000" dirty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       7 клас</a:t>
            </a:r>
            <a:endParaRPr lang="ru-RU" sz="20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1317084" y="5780079"/>
            <a:ext cx="246574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400" dirty="0" err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Вервейко</a:t>
            </a:r>
            <a:r>
              <a:rPr lang="uk-UA" sz="24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Агнія</a:t>
            </a:r>
          </a:p>
          <a:p>
            <a:r>
              <a:rPr lang="uk-UA" sz="2400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   7 клас</a:t>
            </a:r>
            <a:endParaRPr lang="ru-RU" sz="2400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3" name="Рисунок 32">
            <a:extLst>
              <a:ext uri="{FF2B5EF4-FFF2-40B4-BE49-F238E27FC236}">
                <a16:creationId xmlns:a16="http://schemas.microsoft.com/office/drawing/2014/main" id="{A9F80348-1A35-4A0F-9527-CAF355430EBC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6400" l="33700" r="65200">
                        <a14:foregroundMark x1="50400" y1="56300" x2="60700" y2="90500"/>
                        <a14:foregroundMark x1="60700" y1="90500" x2="42700" y2="71000"/>
                        <a14:foregroundMark x1="42700" y1="71000" x2="59100" y2="96400"/>
                        <a14:foregroundMark x1="59100" y1="96400" x2="49500" y2="83000"/>
                        <a14:foregroundMark x1="57400" y1="84400" x2="42000" y2="80600"/>
                        <a14:foregroundMark x1="43000" y1="83900" x2="36900" y2="76400"/>
                        <a14:foregroundMark x1="40400" y1="81700" x2="36600" y2="91500"/>
                        <a14:foregroundMark x1="50600" y1="94700" x2="35600" y2="94000"/>
                        <a14:foregroundMark x1="43200" y1="91900" x2="48400" y2="91600"/>
                      </a14:backgroundRemoval>
                    </a14:imgEffect>
                  </a14:imgLayer>
                </a14:imgProps>
              </a:ext>
            </a:extLst>
          </a:blip>
          <a:srcRect l="29764" r="30814"/>
          <a:stretch/>
        </p:blipFill>
        <p:spPr>
          <a:xfrm rot="12835781" flipH="1" flipV="1">
            <a:off x="6996976" y="5685010"/>
            <a:ext cx="424090" cy="917472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4992624" y="5907024"/>
            <a:ext cx="271576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 err="1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Меркулова</a:t>
            </a:r>
            <a:r>
              <a:rPr lang="uk-UA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Катерина</a:t>
            </a:r>
          </a:p>
          <a:p>
            <a:r>
              <a:rPr lang="uk-UA" dirty="0">
                <a:ln w="3175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50800" dist="38100" dir="18900000" algn="bl" rotWithShape="0">
                    <a:prstClr val="black">
                      <a:alpha val="40000"/>
                    </a:prstClr>
                  </a:outerShdw>
                </a:effectLst>
              </a:rPr>
              <a:t>               9 клас</a:t>
            </a:r>
            <a:endParaRPr lang="ru-RU" dirty="0">
              <a:ln w="3175">
                <a:solidFill>
                  <a:schemeClr val="bg1"/>
                </a:solidFill>
              </a:ln>
              <a:solidFill>
                <a:schemeClr val="bg1"/>
              </a:solidFill>
              <a:effectLst>
                <a:outerShdw blurRad="50800" dist="38100" dir="18900000" algn="b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4764024" y="3191255"/>
            <a:ext cx="17828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 err="1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Шовчко</a:t>
            </a:r>
            <a:r>
              <a:rPr lang="uk-UA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Дар’я</a:t>
            </a:r>
          </a:p>
          <a:p>
            <a:r>
              <a:rPr lang="uk-UA" dirty="0">
                <a:ln w="19050">
                  <a:solidFill>
                    <a:schemeClr val="bg1"/>
                  </a:solidFill>
                </a:ln>
                <a:solidFill>
                  <a:schemeClr val="bg1"/>
                </a:solidFill>
              </a:rPr>
              <a:t>         11 клас</a:t>
            </a:r>
            <a:endParaRPr lang="ru-RU" dirty="0">
              <a:ln w="19050">
                <a:solidFill>
                  <a:schemeClr val="bg1"/>
                </a:solidFill>
              </a:ln>
              <a:solidFill>
                <a:schemeClr val="bg1"/>
              </a:solidFill>
            </a:endParaRPr>
          </a:p>
        </p:txBody>
      </p:sp>
      <p:pic>
        <p:nvPicPr>
          <p:cNvPr id="34" name="Рисунок 33" descr="school-animated-gif-4.gif"/>
          <p:cNvPicPr>
            <a:picLocks noChangeAspect="1"/>
          </p:cNvPicPr>
          <p:nvPr/>
        </p:nvPicPr>
        <p:blipFill>
          <a:blip r:embed="rId14" cstate="print"/>
          <a:stretch>
            <a:fillRect/>
          </a:stretch>
        </p:blipFill>
        <p:spPr>
          <a:xfrm>
            <a:off x="3526536" y="3355848"/>
            <a:ext cx="1831848" cy="292608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7026" y="1659988"/>
            <a:ext cx="1937205" cy="17878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0635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split orient="vert"/>
      </p:transition>
    </mc:Choice>
    <mc:Fallback xmlns="">
      <p:transition spd="slow">
        <p:split orient="vert"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0FAC0CD0-C130-4AAE-9221-09FA67A8F8C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8444" y="1270991"/>
            <a:ext cx="2502381" cy="3227052"/>
          </a:xfrm>
          <a:prstGeom prst="ellipse">
            <a:avLst/>
          </a:prstGeom>
          <a:ln w="63500" cap="rnd">
            <a:solidFill>
              <a:schemeClr val="accent1"/>
            </a:solidFill>
          </a:ln>
          <a:effectLst>
            <a:glow rad="228600">
              <a:schemeClr val="accent6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  <a:softEdge rad="635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0979784A-9C6E-408C-9919-C7E504EEF1B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1000"/>
                    </a14:imgEffect>
                    <a14:imgEffect>
                      <a14:colorTemperature colorTemp="5441"/>
                    </a14:imgEffect>
                    <a14:imgEffect>
                      <a14:saturation sat="144000"/>
                    </a14:imgEffect>
                    <a14:imgEffect>
                      <a14:brightnessContrast bright="30000" contrast="1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91895" y="3333064"/>
            <a:ext cx="1110441" cy="1580470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028" name="Picture 4" descr="Немає опису світлини.">
            <a:extLst>
              <a:ext uri="{FF2B5EF4-FFF2-40B4-BE49-F238E27FC236}">
                <a16:creationId xmlns:a16="http://schemas.microsoft.com/office/drawing/2014/main" id="{954A48AC-05D9-4ED5-B22F-B47125FF9F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49174" y="1411668"/>
            <a:ext cx="2577638" cy="3436850"/>
          </a:xfrm>
          <a:prstGeom prst="ellipse">
            <a:avLst/>
          </a:prstGeom>
          <a:ln w="63500" cap="rnd">
            <a:solidFill>
              <a:srgbClr val="92D050"/>
            </a:solidFill>
          </a:ln>
          <a:effectLst>
            <a:glow rad="228600">
              <a:schemeClr val="accent5">
                <a:satMod val="175000"/>
                <a:alpha val="40000"/>
              </a:scheme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D634487B-B07E-4680-B1FA-8844B3F1E576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686331" y="2260216"/>
            <a:ext cx="2625328" cy="3886944"/>
          </a:xfrm>
          <a:prstGeom prst="ellipse">
            <a:avLst/>
          </a:prstGeom>
          <a:ln w="63500" cap="rnd">
            <a:solidFill>
              <a:srgbClr val="FFFF00"/>
            </a:solidFill>
          </a:ln>
          <a:effectLst>
            <a:glow rad="254000">
              <a:srgbClr val="0070C0">
                <a:alpha val="40000"/>
              </a:srgbClr>
            </a:glow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B9A5E93B-4C72-4141-92AD-B41298021574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305231" y="4966335"/>
            <a:ext cx="1543888" cy="1110313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7555DABF-1895-4BBB-A13C-7B543ADD3F9D}"/>
              </a:ext>
            </a:extLst>
          </p:cNvPr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0715155" y="3581548"/>
            <a:ext cx="1031443" cy="1463040"/>
          </a:xfrm>
          <a:prstGeom prst="rect">
            <a:avLst/>
          </a:prstGeom>
          <a:effectLst>
            <a:softEdge rad="63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1516844" y="150983"/>
            <a:ext cx="8664551" cy="923330"/>
          </a:xfrm>
          <a:prstGeom prst="rect">
            <a:avLst/>
          </a:prstGeom>
          <a:noFill/>
          <a:effectLst>
            <a:glow rad="228600">
              <a:schemeClr val="accent4">
                <a:satMod val="175000"/>
                <a:alpha val="40000"/>
              </a:schemeClr>
            </a:glow>
            <a:reflection blurRad="6350" stA="50000" endA="300" endPos="90000" dist="50800" dir="5400000" sy="-100000" algn="bl" rotWithShape="0"/>
          </a:effectLst>
        </p:spPr>
        <p:txBody>
          <a:bodyPr wrap="none" lIns="91440" tIns="45720" rIns="91440" bIns="45720">
            <a:prstTxWarp prst="textChevronInverted">
              <a:avLst/>
            </a:prstTxWarp>
            <a:spAutoFit/>
            <a:scene3d>
              <a:camera prst="orthographicFront"/>
              <a:lightRig rig="threePt" dir="t"/>
            </a:scene3d>
            <a:sp3d>
              <a:bevelT w="12700"/>
            </a:sp3d>
          </a:bodyPr>
          <a:lstStyle/>
          <a:p>
            <a:pPr algn="ctr"/>
            <a:r>
              <a:rPr lang="ru-RU" sz="5400" b="1" cap="none" spc="0" dirty="0" err="1">
                <a:ln w="10541" cmpd="sng">
                  <a:solidFill>
                    <a:srgbClr val="2D1BD7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NSimSun" pitchFamily="49" charset="-122"/>
              </a:rPr>
              <a:t>Юні</a:t>
            </a:r>
            <a:r>
              <a:rPr lang="ru-RU" sz="5400" b="1" cap="none" spc="0" dirty="0">
                <a:ln w="10541" cmpd="sng">
                  <a:solidFill>
                    <a:srgbClr val="2D1BD7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NSimSun" pitchFamily="49" charset="-122"/>
              </a:rPr>
              <a:t> </a:t>
            </a:r>
            <a:r>
              <a:rPr lang="ru-RU" sz="5400" b="1" cap="none" spc="0" dirty="0" err="1">
                <a:ln w="10541" cmpd="sng">
                  <a:solidFill>
                    <a:srgbClr val="2D1BD7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NSimSun" pitchFamily="49" charset="-122"/>
              </a:rPr>
              <a:t>учасники</a:t>
            </a:r>
            <a:r>
              <a:rPr lang="ru-RU" sz="5400" b="1" cap="none" spc="0" dirty="0">
                <a:ln w="10541" cmpd="sng">
                  <a:solidFill>
                    <a:srgbClr val="2D1BD7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NSimSun" pitchFamily="49" charset="-122"/>
              </a:rPr>
              <a:t> </a:t>
            </a:r>
            <a:r>
              <a:rPr lang="ru-RU" sz="5400" b="1" cap="none" spc="0" dirty="0" err="1">
                <a:ln w="10541" cmpd="sng">
                  <a:solidFill>
                    <a:srgbClr val="2D1BD7"/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>
                  <a:glow rad="127000">
                    <a:srgbClr val="FFFF00"/>
                  </a:glow>
                </a:effectLst>
                <a:latin typeface="Comic Sans MS" pitchFamily="66" charset="0"/>
                <a:ea typeface="NSimSun" pitchFamily="49" charset="-122"/>
              </a:rPr>
              <a:t>конкурсів</a:t>
            </a:r>
            <a:endParaRPr lang="ru-RU" sz="5400" b="1" cap="none" spc="0" dirty="0">
              <a:ln w="10541" cmpd="sng">
                <a:solidFill>
                  <a:srgbClr val="2D1BD7"/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>
                <a:glow rad="127000">
                  <a:srgbClr val="FFFF00"/>
                </a:glow>
              </a:effectLst>
              <a:latin typeface="Comic Sans MS" pitchFamily="66" charset="0"/>
              <a:ea typeface="NSimSun" pitchFamily="49" charset="-122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6970" y="4313068"/>
            <a:ext cx="3301218" cy="24428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44" y="4313068"/>
            <a:ext cx="28194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3399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250">
        <p:dissolve/>
      </p:transition>
    </mc:Choice>
    <mc:Fallback xmlns="">
      <p:transition spd="slow">
        <p:dissolv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385" y="4276821"/>
            <a:ext cx="4160046" cy="2397234"/>
          </a:xfrm>
          <a:prstGeom prst="rect">
            <a:avLst/>
          </a:prstGeom>
        </p:spPr>
      </p:pic>
      <p:pic>
        <p:nvPicPr>
          <p:cNvPr id="35" name="Рисунок 34">
            <a:extLst>
              <a:ext uri="{FF2B5EF4-FFF2-40B4-BE49-F238E27FC236}">
                <a16:creationId xmlns:a16="http://schemas.microsoft.com/office/drawing/2014/main" id="{0CBF3EF9-6003-491D-B300-C3D91A5A70F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14" b="2330"/>
          <a:stretch/>
        </p:blipFill>
        <p:spPr>
          <a:xfrm rot="21239204">
            <a:off x="3993842" y="1495695"/>
            <a:ext cx="3305758" cy="2941043"/>
          </a:xfrm>
          <a:prstGeom prst="rect">
            <a:avLst/>
          </a:prstGeom>
          <a:effectLst>
            <a:glow rad="101600">
              <a:schemeClr val="accent4">
                <a:satMod val="175000"/>
                <a:alpha val="40000"/>
              </a:schemeClr>
            </a:glow>
          </a:effectLst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2BB5C4E8-DBA6-4CF1-8852-750DAE37C01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91" r="13672"/>
          <a:stretch/>
        </p:blipFill>
        <p:spPr>
          <a:xfrm rot="295756">
            <a:off x="6617712" y="3395499"/>
            <a:ext cx="2259193" cy="299941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chemeClr val="bg2">
                <a:lumMod val="25000"/>
              </a:schemeClr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  <a:softEdge rad="63500"/>
          </a:effectLst>
        </p:spPr>
      </p:pic>
      <p:pic>
        <p:nvPicPr>
          <p:cNvPr id="39" name="Рисунок 38">
            <a:extLst>
              <a:ext uri="{FF2B5EF4-FFF2-40B4-BE49-F238E27FC236}">
                <a16:creationId xmlns:a16="http://schemas.microsoft.com/office/drawing/2014/main" id="{A0FA44A5-1789-4DF6-A46B-70227327D24B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3331">
            <a:off x="6606445" y="4667811"/>
            <a:ext cx="1128323" cy="1615255"/>
          </a:xfrm>
          <a:prstGeom prst="rect">
            <a:avLst/>
          </a:prstGeom>
          <a:effectLst>
            <a:softEdge rad="63500"/>
          </a:effectLst>
        </p:spPr>
      </p:pic>
      <p:pic>
        <p:nvPicPr>
          <p:cNvPr id="41" name="Рисунок 40">
            <a:extLst>
              <a:ext uri="{FF2B5EF4-FFF2-40B4-BE49-F238E27FC236}">
                <a16:creationId xmlns:a16="http://schemas.microsoft.com/office/drawing/2014/main" id="{8C415B2B-5596-4AD7-8C10-3A064655928C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194453" y="1034695"/>
            <a:ext cx="2045995" cy="2727993"/>
          </a:xfrm>
          <a:prstGeom prst="rect">
            <a:avLst/>
          </a:prstGeom>
          <a:ln w="228600" cap="sq" cmpd="thickThin">
            <a:solidFill>
              <a:srgbClr val="FF7C80"/>
            </a:solidFill>
            <a:prstDash val="solid"/>
            <a:miter lim="800000"/>
          </a:ln>
          <a:effectLst>
            <a:innerShdw blurRad="76200">
              <a:srgbClr val="000000"/>
            </a:innerShdw>
            <a:softEdge rad="63500"/>
          </a:effectLst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710B78F5-63AC-48AD-A94C-3228D5835E3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/>
          <a:srcRect t="4760" b="384"/>
          <a:stretch/>
        </p:blipFill>
        <p:spPr>
          <a:xfrm rot="307650">
            <a:off x="9324787" y="3840097"/>
            <a:ext cx="2736879" cy="3039188"/>
          </a:xfrm>
          <a:prstGeom prst="ellipse">
            <a:avLst/>
          </a:prstGeom>
          <a:ln w="63500" cap="rnd">
            <a:solidFill>
              <a:schemeClr val="accent5">
                <a:lumMod val="40000"/>
                <a:lumOff val="60000"/>
              </a:schemeClr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  <a:softEdge rad="12700"/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14AEB753-573A-4ED5-9E89-55803E3FC60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31582">
            <a:off x="507140" y="1236437"/>
            <a:ext cx="1804603" cy="387107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chemeClr val="bg2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7" name="Рисунок 36">
            <a:extLst>
              <a:ext uri="{FF2B5EF4-FFF2-40B4-BE49-F238E27FC236}">
                <a16:creationId xmlns:a16="http://schemas.microsoft.com/office/drawing/2014/main" id="{B16B3C2D-AE5B-4BAD-A18C-2387D7D245D9}"/>
              </a:ext>
            </a:extLst>
          </p:cNvPr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 rot="21130662">
            <a:off x="930880" y="4582644"/>
            <a:ext cx="1194238" cy="170173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1AF625E6-662A-45A6-AFB2-D1F3BDD21A0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67" r="10145"/>
          <a:stretch/>
        </p:blipFill>
        <p:spPr>
          <a:xfrm>
            <a:off x="2459966" y="3910586"/>
            <a:ext cx="1991969" cy="259504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</p:pic>
      <p:sp>
        <p:nvSpPr>
          <p:cNvPr id="18" name="TextBox 17"/>
          <p:cNvSpPr txBox="1"/>
          <p:nvPr/>
        </p:nvSpPr>
        <p:spPr>
          <a:xfrm>
            <a:off x="1689960" y="116567"/>
            <a:ext cx="8526693" cy="923330"/>
          </a:xfrm>
          <a:prstGeom prst="rect">
            <a:avLst/>
          </a:prstGeom>
          <a:noFill/>
        </p:spPr>
        <p:txBody>
          <a:bodyPr wrap="none" rtlCol="0">
            <a:prstTxWarp prst="textArchDown">
              <a:avLst/>
            </a:prstTxWarp>
            <a:spAutoFit/>
          </a:bodyPr>
          <a:lstStyle/>
          <a:p>
            <a:r>
              <a:rPr lang="uk-UA" sz="5400" b="1" dirty="0">
                <a:ln w="1905">
                  <a:solidFill>
                    <a:srgbClr val="9933FF"/>
                  </a:solidFill>
                </a:ln>
                <a:solidFill>
                  <a:srgbClr val="66FF66"/>
                </a:solidFill>
                <a:effectLst>
                  <a:glow rad="139700">
                    <a:schemeClr val="accent3">
                      <a:satMod val="175000"/>
                      <a:alpha val="40000"/>
                    </a:schemeClr>
                  </a:glow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Професійні досягнення</a:t>
            </a:r>
            <a:endParaRPr lang="ru-RU" sz="5400" b="1" dirty="0">
              <a:ln w="1905">
                <a:solidFill>
                  <a:srgbClr val="9933FF"/>
                </a:solidFill>
              </a:ln>
              <a:solidFill>
                <a:srgbClr val="66FF66"/>
              </a:solidFill>
              <a:effectLst>
                <a:glow rad="139700">
                  <a:schemeClr val="accent3">
                    <a:satMod val="175000"/>
                    <a:alpha val="40000"/>
                  </a:schemeClr>
                </a:glow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571104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125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25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25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7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9116FCF-4625-4F11-BDD6-5F72393AB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3510" y="2068724"/>
            <a:ext cx="2818516" cy="2113887"/>
          </a:xfrm>
          <a:prstGeom prst="rect">
            <a:avLst/>
          </a:prstGeom>
          <a:ln w="228600" cap="sq" cmpd="thickThin">
            <a:solidFill>
              <a:schemeClr val="accent3">
                <a:lumMod val="40000"/>
                <a:lumOff val="60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6" name="Picture 2" descr="Немає опису світлини.">
            <a:extLst>
              <a:ext uri="{FF2B5EF4-FFF2-40B4-BE49-F238E27FC236}">
                <a16:creationId xmlns:a16="http://schemas.microsoft.com/office/drawing/2014/main" id="{4EC6690C-4332-4B95-AF81-76CA08EE8F7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033" y="364128"/>
            <a:ext cx="2563844" cy="192288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81CEA5FC-53DD-49CF-8A69-98416E2DBA5D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9306784" y="4573733"/>
            <a:ext cx="2647385" cy="1985539"/>
          </a:xfrm>
          <a:prstGeom prst="roundRect">
            <a:avLst>
              <a:gd name="adj" fmla="val 11111"/>
            </a:avLst>
          </a:prstGeom>
          <a:ln w="190500" cap="rnd">
            <a:solidFill>
              <a:srgbClr val="FF9966"/>
            </a:solidFill>
            <a:prstDash val="solid"/>
          </a:ln>
          <a:effectLst>
            <a:outerShdw blurRad="101600" dist="50800" dir="7200000" algn="tl" rotWithShape="0">
              <a:srgbClr val="000000">
                <a:alpha val="45000"/>
              </a:srgbClr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FFFFFF"/>
            </a:extrusion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8F58DFFD-75B1-4560-A702-D7D8310874C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71119" y="4789274"/>
            <a:ext cx="2647385" cy="1985539"/>
          </a:xfrm>
          <a:prstGeom prst="rect">
            <a:avLst/>
          </a:prstGeom>
          <a:ln w="190500" cap="sq">
            <a:solidFill>
              <a:srgbClr val="92D050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9C1BA068-99D0-4793-9CA0-443224916D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171" y="2536228"/>
            <a:ext cx="2716673" cy="2037505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1FD11F"/>
            </a:solidFill>
            <a:prstDash val="sysDash"/>
            <a:miter lim="800000"/>
          </a:ln>
          <a:effectLst>
            <a:glow rad="101600">
              <a:schemeClr val="accent5">
                <a:satMod val="175000"/>
                <a:alpha val="40000"/>
              </a:schemeClr>
            </a:glow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7520A247-10B0-4FBD-9F29-BDB294702B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58922" y="743115"/>
            <a:ext cx="1787900" cy="2179535"/>
          </a:xfrm>
          <a:prstGeom prst="round2DiagRect">
            <a:avLst>
              <a:gd name="adj1" fmla="val 16667"/>
              <a:gd name="adj2" fmla="val 50000"/>
            </a:avLst>
          </a:prstGeom>
          <a:ln w="88900" cap="sq">
            <a:solidFill>
              <a:srgbClr val="7030A0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1" name="Рисунок 20">
            <a:extLst>
              <a:ext uri="{FF2B5EF4-FFF2-40B4-BE49-F238E27FC236}">
                <a16:creationId xmlns:a16="http://schemas.microsoft.com/office/drawing/2014/main" id="{7AFA84F1-B869-4571-973D-578E5DE2039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033" y="5196615"/>
            <a:ext cx="2104264" cy="1578198"/>
          </a:xfrm>
          <a:prstGeom prst="rect">
            <a:avLst/>
          </a:prstGeom>
          <a:ln w="190500" cap="sq">
            <a:solidFill>
              <a:srgbClr val="E01E3A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019E2941-225C-4BC8-BC7F-71D74FD6EED0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5852" y="4458504"/>
            <a:ext cx="1876671" cy="2215995"/>
          </a:xfrm>
          <a:prstGeom prst="ellipse">
            <a:avLst/>
          </a:prstGeom>
          <a:ln w="63500" cap="rnd">
            <a:solidFill>
              <a:srgbClr val="E2608E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5" name="Рисунок 24">
            <a:extLst>
              <a:ext uri="{FF2B5EF4-FFF2-40B4-BE49-F238E27FC236}">
                <a16:creationId xmlns:a16="http://schemas.microsoft.com/office/drawing/2014/main" id="{7F10C028-BCB6-437C-8A18-CF31A833C79C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58" t="-4457" r="-2240" b="4457"/>
          <a:stretch/>
        </p:blipFill>
        <p:spPr>
          <a:xfrm>
            <a:off x="3209364" y="2389636"/>
            <a:ext cx="1930503" cy="179297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FB72B04C-4460-4A73-B750-6A257617D177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9867" y="2068724"/>
            <a:ext cx="2345919" cy="312789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glow rad="330200">
              <a:schemeClr val="accent5">
                <a:satMod val="175000"/>
                <a:alpha val="40000"/>
              </a:schemeClr>
            </a:glow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2" name="Прямоугольник 11"/>
          <p:cNvSpPr/>
          <p:nvPr/>
        </p:nvSpPr>
        <p:spPr>
          <a:xfrm>
            <a:off x="2416099" y="251567"/>
            <a:ext cx="8073044" cy="175432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Wave2">
              <a:avLst/>
            </a:prstTxWarp>
            <a:spAutoFit/>
            <a:scene3d>
              <a:camera prst="perspectiveRelaxedModerately"/>
              <a:lightRig rig="threePt" dir="t"/>
            </a:scene3d>
          </a:bodyPr>
          <a:lstStyle/>
          <a:p>
            <a:pPr algn="ctr"/>
            <a:r>
              <a:rPr lang="ru-RU" sz="5400" b="1" cap="none" spc="0" dirty="0" err="1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Волонтерство</a:t>
            </a:r>
            <a:r>
              <a:rPr lang="ru-RU" sz="5400" b="1" cap="none" spc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 в </a:t>
            </a:r>
            <a:r>
              <a:rPr lang="ru-RU" sz="5400" b="1" cap="none" spc="0" dirty="0" err="1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дії</a:t>
            </a:r>
            <a:r>
              <a:rPr lang="ru-RU" sz="5400" b="1" cap="none" spc="0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:</a:t>
            </a:r>
          </a:p>
          <a:p>
            <a:pPr algn="ctr"/>
            <a:r>
              <a:rPr lang="uk-UA" sz="5400" b="1" dirty="0">
                <a:ln w="18000">
                  <a:solidFill>
                    <a:schemeClr val="accent1">
                      <a:lumMod val="75000"/>
                    </a:schemeClr>
                  </a:solidFill>
                  <a:prstDash val="solid"/>
                  <a:miter lim="800000"/>
                </a:ln>
                <a:solidFill>
                  <a:srgbClr val="FFFF00"/>
                </a:solidFill>
                <a:effectLst>
                  <a:glow rad="63500">
                    <a:schemeClr val="accent5">
                      <a:satMod val="175000"/>
                      <a:alpha val="40000"/>
                    </a:schemeClr>
                  </a:glow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творимо добро разом</a:t>
            </a:r>
            <a:endParaRPr lang="ru-RU" sz="5400" b="1" cap="none" spc="0" dirty="0">
              <a:ln w="18000">
                <a:solidFill>
                  <a:schemeClr val="accent1">
                    <a:lumMod val="75000"/>
                  </a:schemeClr>
                </a:solidFill>
                <a:prstDash val="solid"/>
                <a:miter lim="800000"/>
              </a:ln>
              <a:solidFill>
                <a:srgbClr val="FFFF00"/>
              </a:solidFill>
              <a:effectLst>
                <a:glow rad="63500">
                  <a:schemeClr val="accent5">
                    <a:satMod val="175000"/>
                    <a:alpha val="40000"/>
                  </a:schemeClr>
                </a:glow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94624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>
        <p14:flythrough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175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37682912-62D2-40AF-A4B9-AC356617572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5211" y="3969842"/>
            <a:ext cx="3101577" cy="232618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00"/>
            </a:solidFill>
            <a:miter lim="800000"/>
          </a:ln>
          <a:effectLst>
            <a:glow rad="228600">
              <a:srgbClr val="3333CC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5BB38F68-2BF7-426C-BDB2-578346FE669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642"/>
          <a:stretch/>
        </p:blipFill>
        <p:spPr>
          <a:xfrm>
            <a:off x="8413575" y="3946030"/>
            <a:ext cx="3278673" cy="229075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030A0"/>
            </a:solidFill>
            <a:miter lim="800000"/>
          </a:ln>
          <a:effectLst>
            <a:glow rad="228600">
              <a:srgbClr val="FF00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3AD90002-4F5C-4D5A-865E-15B337384D2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8800" y="561975"/>
            <a:ext cx="3383447" cy="241072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0070C0"/>
            </a:solidFill>
            <a:miter lim="800000"/>
          </a:ln>
          <a:effectLst>
            <a:glow rad="228600">
              <a:schemeClr val="accent4">
                <a:satMod val="175000"/>
                <a:alpha val="40000"/>
              </a:scheme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7FC7DB5A-928E-459B-8E27-4445F931AD6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45"/>
          <a:stretch/>
        </p:blipFill>
        <p:spPr>
          <a:xfrm>
            <a:off x="447674" y="4019552"/>
            <a:ext cx="3286552" cy="22764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1FD11F"/>
            </a:solidFill>
            <a:miter lim="800000"/>
          </a:ln>
          <a:effectLst>
            <a:glow rad="228600">
              <a:srgbClr val="FFFF00">
                <a:alpha val="40000"/>
              </a:srgbClr>
            </a:glow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>
            <a:extLst>
              <a:ext uri="{FF2B5EF4-FFF2-40B4-BE49-F238E27FC236}">
                <a16:creationId xmlns:a16="http://schemas.microsoft.com/office/drawing/2014/main" id="{8173AC62-369B-4921-98C6-58DA664D6CD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673" y="561975"/>
            <a:ext cx="3226595" cy="2419946"/>
          </a:xfrm>
          <a:prstGeom prst="rect">
            <a:avLst/>
          </a:prstGeom>
          <a:ln w="88900" cap="sq" cmpd="thickThin">
            <a:solidFill>
              <a:schemeClr val="accent4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C0B976DF-BC01-40AD-AEE7-519A2EDA4E4C}"/>
              </a:ext>
            </a:extLst>
          </p:cNvPr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3133" y="571200"/>
            <a:ext cx="3101578" cy="241994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8" name="Прямоугольник 7"/>
          <p:cNvSpPr/>
          <p:nvPr/>
        </p:nvSpPr>
        <p:spPr>
          <a:xfrm>
            <a:off x="21265" y="2967335"/>
            <a:ext cx="1214948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spc="300" dirty="0">
                <a:ln w="11430" cmpd="sng">
                  <a:solidFill>
                    <a:schemeClr val="accent1">
                      <a:tint val="10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83000"/>
                        <a:shade val="100000"/>
                        <a:satMod val="200000"/>
                      </a:schemeClr>
                    </a:gs>
                    <a:gs pos="75000">
                      <a:schemeClr val="accent1">
                        <a:tint val="100000"/>
                        <a:shade val="50000"/>
                        <a:satMod val="150000"/>
                      </a:schemeClr>
                    </a:gs>
                  </a:gsLst>
                  <a:lin ang="5400000"/>
                </a:gradFill>
                <a:effectLst>
                  <a:glow rad="45500">
                    <a:schemeClr val="accent1">
                      <a:satMod val="220000"/>
                      <a:alpha val="35000"/>
                    </a:schemeClr>
                  </a:glow>
                </a:effectLst>
              </a:rPr>
              <a:t>Сучасний інклюзивний простір</a:t>
            </a:r>
            <a:endParaRPr lang="ru-RU" sz="5400" b="1" cap="none" spc="300" dirty="0">
              <a:ln w="11430" cmpd="sng">
                <a:solidFill>
                  <a:schemeClr val="accent1">
                    <a:tint val="10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83000"/>
                      <a:shade val="100000"/>
                      <a:satMod val="200000"/>
                    </a:schemeClr>
                  </a:gs>
                  <a:gs pos="75000">
                    <a:schemeClr val="accent1">
                      <a:tint val="100000"/>
                      <a:shade val="50000"/>
                      <a:satMod val="150000"/>
                    </a:schemeClr>
                  </a:gs>
                </a:gsLst>
                <a:lin ang="5400000"/>
              </a:gradFill>
              <a:effectLst>
                <a:glow rad="45500">
                  <a:schemeClr val="accent1">
                    <a:satMod val="220000"/>
                    <a:alpha val="35000"/>
                  </a:schemeClr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85945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75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1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1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8" presetClass="entr" presetSubtype="12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16" fill="hold" nodeType="click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6" presetClass="entr" presetSubtype="21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авон">
  <a:themeElements>
    <a:clrScheme name="Савон">
      <a:dk1>
        <a:sysClr val="windowText" lastClr="000000"/>
      </a:dk1>
      <a:lt1>
        <a:sysClr val="window" lastClr="FFFFFF"/>
      </a:lt1>
      <a:dk2>
        <a:srgbClr val="1485A4"/>
      </a:dk2>
      <a:lt2>
        <a:srgbClr val="E3DED1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F49100"/>
      </a:hlink>
      <a:folHlink>
        <a:srgbClr val="739D9B"/>
      </a:folHlink>
    </a:clrScheme>
    <a:fontScheme name="Савон">
      <a:maj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Савон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2000"/>
                <a:satMod val="160000"/>
              </a:schemeClr>
            </a:gs>
            <a:gs pos="77000">
              <a:schemeClr val="phClr">
                <a:tint val="100000"/>
                <a:shade val="73000"/>
                <a:satMod val="155000"/>
              </a:schemeClr>
            </a:gs>
            <a:gs pos="100000">
              <a:schemeClr val="phClr">
                <a:tint val="100000"/>
                <a:shade val="67000"/>
                <a:satMod val="145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" id="{1306E473-ED32-493B-A2D0-240A757EDD34}" vid="{C20BADFE-D095-436F-9677-9264042809F0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TM03457510[[fn=Савон]]</Template>
  <TotalTime>364</TotalTime>
  <Words>333</Words>
  <Application>Microsoft Office PowerPoint</Application>
  <PresentationFormat>Широкоэкранный</PresentationFormat>
  <Paragraphs>34</Paragraphs>
  <Slides>6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9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6" baseType="lpstr">
      <vt:lpstr>Arial</vt:lpstr>
      <vt:lpstr>Arial Narrow</vt:lpstr>
      <vt:lpstr>Calibri</vt:lpstr>
      <vt:lpstr>Century Gothic</vt:lpstr>
      <vt:lpstr>Comic Sans MS</vt:lpstr>
      <vt:lpstr>Garamond</vt:lpstr>
      <vt:lpstr>Segoe Script</vt:lpstr>
      <vt:lpstr>Symbol</vt:lpstr>
      <vt:lpstr>Times New Roman</vt:lpstr>
      <vt:lpstr>Савон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Лацько</dc:creator>
  <cp:lastModifiedBy>Анастасия Лацько</cp:lastModifiedBy>
  <cp:revision>47</cp:revision>
  <dcterms:created xsi:type="dcterms:W3CDTF">2026-06-11T07:58:00Z</dcterms:created>
  <dcterms:modified xsi:type="dcterms:W3CDTF">2026-06-18T08:20:06Z</dcterms:modified>
</cp:coreProperties>
</file>